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4" r:id="rId3"/>
    <p:sldId id="263" r:id="rId4"/>
    <p:sldId id="267" r:id="rId5"/>
    <p:sldId id="266" r:id="rId6"/>
    <p:sldId id="268" r:id="rId7"/>
    <p:sldId id="269" r:id="rId8"/>
    <p:sldId id="270" r:id="rId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12"/>
  </p:normalViewPr>
  <p:slideViewPr>
    <p:cSldViewPr snapToGrid="0" snapToObjects="1">
      <p:cViewPr varScale="1">
        <p:scale>
          <a:sx n="59" d="100"/>
          <a:sy n="59" d="100"/>
        </p:scale>
        <p:origin x="-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1171-C627-4573-B12C-9E76F3C3F0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3F2D-FF77-4AFD-BF0C-75CDD64D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C50B7-41D3-FE4D-B82D-18936D83EBC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035E-A643-EE45-B460-B35D64A4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http://files.constantcontact.com/84cd3c47001/b246e0d4-f9c8-4cb7-b211-22e777abf00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3200"/>
            <a:ext cx="10515600" cy="38006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Panel II - Future of Competitive Transmission in the PJM Footprint</a:t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December 1, 2016</a:t>
            </a:r>
            <a:br>
              <a:rPr lang="en-US" sz="3600" dirty="0" smtClean="0"/>
            </a:br>
            <a:r>
              <a:rPr lang="en-US" sz="1600" dirty="0" smtClean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Chip Richardson – PPL Electric Utilities</a:t>
            </a:r>
            <a:endParaRPr lang="en-US" sz="3600" dirty="0"/>
          </a:p>
        </p:txBody>
      </p:sp>
      <p:pic>
        <p:nvPicPr>
          <p:cNvPr id="3074" name="Picture 2" descr="http://files.constantcontact.com/84cd3c47001/b246e0d4-f9c8-4cb7-b211-22e777abf00a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37" y="492369"/>
            <a:ext cx="3969647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5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604725" y="1806222"/>
            <a:ext cx="6563719" cy="4346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$7.7 billion in annual revenue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10.5 million utility customers in the U.S. and </a:t>
            </a:r>
            <a:r>
              <a:rPr lang="en-US" sz="3200" dirty="0" smtClean="0"/>
              <a:t>U.K.</a:t>
            </a:r>
            <a:endParaRPr lang="en-US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13,000 employees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About 8,000 MW of regulated generation capacity in the U.S.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41 J.D. Power awards for customer satisfaction</a:t>
            </a:r>
            <a:endParaRPr lang="en-US" sz="3200" dirty="0"/>
          </a:p>
        </p:txBody>
      </p:sp>
      <p:pic>
        <p:nvPicPr>
          <p:cNvPr id="2054" name="Picture 6" descr="C:\Users\E169279\Desktop\PPL-TransLink-RGB-h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41" y="3695202"/>
            <a:ext cx="1767359" cy="12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169279\Desktop\WPD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36" y="5171454"/>
            <a:ext cx="5461956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169279\Desktop\1dd77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77" y="1071862"/>
            <a:ext cx="2440563" cy="8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169279\Desktop\PPL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1" y="203106"/>
            <a:ext cx="1613703" cy="12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PPL Elec Utilities logo 4C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19" y="2122819"/>
            <a:ext cx="2311121" cy="12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00440"/>
              </p:ext>
            </p:extLst>
          </p:nvPr>
        </p:nvGraphicFramePr>
        <p:xfrm>
          <a:off x="12192000" y="101600"/>
          <a:ext cx="623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Packager Shell Object" showAsIcon="1" r:id="rId3" imgW="12491280" imgH="1053000" progId="Package">
                  <p:embed/>
                </p:oleObj>
              </mc:Choice>
              <mc:Fallback>
                <p:oleObj name="Packager Shell Object" showAsIcon="1" r:id="rId3" imgW="12491280" imgH="1053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0" y="101600"/>
                        <a:ext cx="6235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E169279\Desktop\PPL-EU-Service-Area-Map-2015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95" y="1301594"/>
            <a:ext cx="5306344" cy="48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6359" y="1977748"/>
            <a:ext cx="5571079" cy="44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1.4 million utility customers in northeast Pennsylvania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Maintains 48,000 miles of power 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24 J.D. Power awards for top-quality service to our residential and business customers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Investing more than $5B over the next five years to improve the electric service system</a:t>
            </a:r>
          </a:p>
        </p:txBody>
      </p:sp>
      <p:pic>
        <p:nvPicPr>
          <p:cNvPr id="6" name="Picture 17" descr="PPL Elec Utilities logo 4C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9" y="179719"/>
            <a:ext cx="2629543" cy="147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83678"/>
              </p:ext>
            </p:extLst>
          </p:nvPr>
        </p:nvGraphicFramePr>
        <p:xfrm>
          <a:off x="12192000" y="101600"/>
          <a:ext cx="623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" name="Packager Shell Object" showAsIcon="1" r:id="rId3" imgW="12491280" imgH="1053000" progId="Package">
                  <p:embed/>
                </p:oleObj>
              </mc:Choice>
              <mc:Fallback>
                <p:oleObj name="Packager Shell Object" showAsIcon="1" r:id="rId3" imgW="12491280" imgH="1053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0" y="101600"/>
                        <a:ext cx="6235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651" y="436770"/>
            <a:ext cx="8133523" cy="981213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are we at?</a:t>
            </a:r>
            <a:endParaRPr lang="en-US" sz="3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724" y="1679215"/>
            <a:ext cx="10805397" cy="417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 the throes of initial implementation and acting upon “Lessons Learned”, examples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Improving efficiency and effectiveness by removing required exclusions from the open window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Revising fee structure for evaluation of 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Streamlining system planning study processes to align with the open window process</a:t>
            </a:r>
            <a:endParaRPr lang="en-US" sz="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Modest competitive opportunities, the net benefits of which are unclear at this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229262"/>
              </p:ext>
            </p:extLst>
          </p:nvPr>
        </p:nvGraphicFramePr>
        <p:xfrm>
          <a:off x="12192000" y="101600"/>
          <a:ext cx="623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" name="Packager Shell Object" showAsIcon="1" r:id="rId3" imgW="12491280" imgH="1053000" progId="Package">
                  <p:embed/>
                </p:oleObj>
              </mc:Choice>
              <mc:Fallback>
                <p:oleObj name="Packager Shell Object" showAsIcon="1" r:id="rId3" imgW="12491280" imgH="1053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0" y="101600"/>
                        <a:ext cx="6235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651" y="311510"/>
            <a:ext cx="10125524" cy="981213"/>
          </a:xfrm>
        </p:spPr>
        <p:txBody>
          <a:bodyPr>
            <a:normAutofit/>
          </a:bodyPr>
          <a:lstStyle/>
          <a:p>
            <a:r>
              <a:rPr lang="en-US" b="1" dirty="0" smtClean="0"/>
              <a:t>Success is a matter of perspective</a:t>
            </a:r>
            <a:endParaRPr lang="en-US" sz="3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725" y="1630925"/>
            <a:ext cx="10421084" cy="458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Advocates for the reforms the Commission enacted in Order 1000 envisioned bold transformations of the transmission grid, examples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new Extra High Voltage eastern </a:t>
            </a:r>
            <a:r>
              <a:rPr lang="en-US" sz="2800" dirty="0" smtClean="0"/>
              <a:t>interconnection </a:t>
            </a:r>
            <a:r>
              <a:rPr lang="en-US" sz="2800" dirty="0" smtClean="0"/>
              <a:t>overlay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Interconnection of the U.S. Eastern and Western grids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ulti billion dollar transmission linking mid-west wind generation to east coast load centers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Multi billion dollar “build it and they will come” projects for collecting and distributing off shore wind throughout the mid-</a:t>
            </a:r>
            <a:r>
              <a:rPr lang="en-US" sz="2800" dirty="0"/>
              <a:t>A</a:t>
            </a:r>
            <a:r>
              <a:rPr lang="en-US" sz="2800" dirty="0" smtClean="0"/>
              <a:t>tlantic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28854"/>
              </p:ext>
            </p:extLst>
          </p:nvPr>
        </p:nvGraphicFramePr>
        <p:xfrm>
          <a:off x="12192000" y="101600"/>
          <a:ext cx="623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" name="Packager Shell Object" showAsIcon="1" r:id="rId3" imgW="12491280" imgH="1053000" progId="Package">
                  <p:embed/>
                </p:oleObj>
              </mc:Choice>
              <mc:Fallback>
                <p:oleObj name="Packager Shell Object" showAsIcon="1" r:id="rId3" imgW="12491280" imgH="1053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0" y="101600"/>
                        <a:ext cx="6235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382729" y="1609011"/>
            <a:ext cx="10421084" cy="4584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FERC put forward a triad of reforms to ensure that new needed transmission would get built: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Incorporation of Public Policy needs and cross regional planning protocols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Competition </a:t>
            </a:r>
            <a:r>
              <a:rPr lang="en-US" sz="3000" dirty="0" smtClean="0"/>
              <a:t>in </a:t>
            </a:r>
            <a:r>
              <a:rPr lang="en-US" sz="3000" dirty="0"/>
              <a:t>transmission </a:t>
            </a:r>
            <a:r>
              <a:rPr lang="en-US" sz="3000" dirty="0" smtClean="0"/>
              <a:t>planning to bring innovative  and bold project ideas to address needs beyond utility/state/RTO boundaries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Requirements for cross region project cost allocation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852"/>
            <a:ext cx="10847522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Success is a matter of perspective (continued)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65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 PJM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246"/>
            <a:ext cx="10515600" cy="4741332"/>
          </a:xfrm>
        </p:spPr>
        <p:txBody>
          <a:bodyPr>
            <a:normAutofit/>
          </a:bodyPr>
          <a:lstStyle/>
          <a:p>
            <a:r>
              <a:rPr lang="en-US" dirty="0" smtClean="0"/>
              <a:t>Public Policy needs have not come to the forefront as significant drivers of new transmission (as they have in other RTO/ISOs)</a:t>
            </a:r>
            <a:endParaRPr lang="en-US" sz="1300" dirty="0"/>
          </a:p>
          <a:p>
            <a:r>
              <a:rPr lang="en-US" dirty="0" smtClean="0"/>
              <a:t>Steady decline in load growth since 2010 has reduced the need for new regional transmission</a:t>
            </a:r>
          </a:p>
          <a:p>
            <a:r>
              <a:rPr lang="en-US" dirty="0"/>
              <a:t>Conservative cross border (</a:t>
            </a:r>
            <a:r>
              <a:rPr lang="en-US" dirty="0" smtClean="0"/>
              <a:t>RTO/ISO) </a:t>
            </a:r>
            <a:r>
              <a:rPr lang="en-US" dirty="0"/>
              <a:t>planning </a:t>
            </a:r>
            <a:r>
              <a:rPr lang="en-US" dirty="0" smtClean="0"/>
              <a:t>processes</a:t>
            </a:r>
            <a:endParaRPr lang="en-US" sz="1300" dirty="0"/>
          </a:p>
          <a:p>
            <a:r>
              <a:rPr lang="en-US" dirty="0" smtClean="0"/>
              <a:t>Originally envisioned and competitively driven bold and transformative projects have not materialized</a:t>
            </a:r>
          </a:p>
          <a:p>
            <a:r>
              <a:rPr lang="en-US" dirty="0" smtClean="0"/>
              <a:t>Concern that competition may devolve to </a:t>
            </a:r>
            <a:r>
              <a:rPr lang="en-US" dirty="0"/>
              <a:t>a </a:t>
            </a:r>
            <a:r>
              <a:rPr lang="en-US" dirty="0" smtClean="0"/>
              <a:t>narrowly focused </a:t>
            </a:r>
            <a:r>
              <a:rPr lang="en-US" dirty="0"/>
              <a:t>“cost to build” </a:t>
            </a:r>
            <a:r>
              <a:rPr lang="en-US" dirty="0" smtClean="0"/>
              <a:t>competition for a limited amount of small scope projects with routine solutions – a race to the bottom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76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future of competition in PJM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1196624"/>
            <a:ext cx="10515600" cy="5226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Developers pursing emerging niche opportunities: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Generator attachment facilities</a:t>
            </a:r>
          </a:p>
          <a:p>
            <a:r>
              <a:rPr lang="en-US" dirty="0" smtClean="0"/>
              <a:t>Events that may create additional competitive opportunity:</a:t>
            </a:r>
          </a:p>
          <a:p>
            <a:pPr lvl="1"/>
            <a:r>
              <a:rPr lang="en-US" dirty="0" smtClean="0"/>
              <a:t>Carbon reduction goals</a:t>
            </a:r>
          </a:p>
          <a:p>
            <a:pPr lvl="1"/>
            <a:r>
              <a:rPr lang="en-US" dirty="0" smtClean="0"/>
              <a:t>Dramatic economic upturn</a:t>
            </a:r>
          </a:p>
          <a:p>
            <a:pPr lvl="1"/>
            <a:r>
              <a:rPr lang="en-US" dirty="0" smtClean="0"/>
              <a:t>Federal infrastructure stimulus projects</a:t>
            </a:r>
          </a:p>
          <a:p>
            <a:pPr lvl="1"/>
            <a:r>
              <a:rPr lang="en-US" dirty="0" smtClean="0"/>
              <a:t>Federal siting for cross regional projects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xpanded cross regional (</a:t>
            </a:r>
            <a:r>
              <a:rPr lang="en-US" dirty="0" smtClean="0"/>
              <a:t>RTO/ISO)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Transmission system </a:t>
            </a:r>
            <a:r>
              <a:rPr lang="en-US" dirty="0" smtClean="0"/>
              <a:t>resiliency</a:t>
            </a:r>
          </a:p>
          <a:p>
            <a:r>
              <a:rPr lang="en-US" dirty="0" smtClean="0"/>
              <a:t>Additional process improvements needed</a:t>
            </a:r>
          </a:p>
          <a:p>
            <a:pPr lvl="1"/>
            <a:r>
              <a:rPr lang="en-US" dirty="0" smtClean="0"/>
              <a:t>Clarity on cost caps</a:t>
            </a:r>
          </a:p>
          <a:p>
            <a:pPr lvl="1"/>
            <a:r>
              <a:rPr lang="en-US" dirty="0" smtClean="0"/>
              <a:t>Clarity on competitive proposal evaluation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35E-A643-EE45-B460-B35D64A43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462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Packager Shell Object</vt:lpstr>
      <vt:lpstr>Panel II - Future of Competitive Transmission in the PJM Footprint   December 1, 2016    Chip Richardson – PPL Electric Utilities</vt:lpstr>
      <vt:lpstr>PowerPoint Presentation</vt:lpstr>
      <vt:lpstr>PowerPoint Presentation</vt:lpstr>
      <vt:lpstr>Where are we at?</vt:lpstr>
      <vt:lpstr>Success is a matter of perspective</vt:lpstr>
      <vt:lpstr>Success is a matter of perspective (continued)</vt:lpstr>
      <vt:lpstr>In PJM</vt:lpstr>
      <vt:lpstr>The future of competition in PJM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Style Guide</dc:title>
  <dc:creator>William Cohen</dc:creator>
  <cp:lastModifiedBy>PPL</cp:lastModifiedBy>
  <cp:revision>258</cp:revision>
  <cp:lastPrinted>2016-11-29T21:19:27Z</cp:lastPrinted>
  <dcterms:created xsi:type="dcterms:W3CDTF">2016-11-01T02:14:57Z</dcterms:created>
  <dcterms:modified xsi:type="dcterms:W3CDTF">2016-11-29T21:49:02Z</dcterms:modified>
</cp:coreProperties>
</file>